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7" r:id="rId3"/>
    <p:sldId id="578" r:id="rId4"/>
    <p:sldId id="579" r:id="rId5"/>
    <p:sldId id="603" r:id="rId6"/>
    <p:sldId id="604" r:id="rId7"/>
    <p:sldId id="612" r:id="rId8"/>
    <p:sldId id="613" r:id="rId9"/>
    <p:sldId id="592" r:id="rId10"/>
    <p:sldId id="598" r:id="rId11"/>
    <p:sldId id="606" r:id="rId12"/>
    <p:sldId id="593" r:id="rId13"/>
    <p:sldId id="627" r:id="rId14"/>
    <p:sldId id="621" r:id="rId15"/>
    <p:sldId id="622" r:id="rId16"/>
    <p:sldId id="626" r:id="rId17"/>
    <p:sldId id="591" r:id="rId18"/>
    <p:sldId id="583" r:id="rId19"/>
    <p:sldId id="618" r:id="rId20"/>
    <p:sldId id="619" r:id="rId21"/>
    <p:sldId id="609" r:id="rId22"/>
    <p:sldId id="615" r:id="rId23"/>
    <p:sldId id="611" r:id="rId24"/>
    <p:sldId id="616" r:id="rId25"/>
    <p:sldId id="630" r:id="rId26"/>
    <p:sldId id="614" r:id="rId27"/>
    <p:sldId id="635" r:id="rId28"/>
    <p:sldId id="628" r:id="rId29"/>
    <p:sldId id="623" r:id="rId30"/>
    <p:sldId id="624" r:id="rId31"/>
    <p:sldId id="581" r:id="rId32"/>
    <p:sldId id="631" r:id="rId33"/>
    <p:sldId id="633" r:id="rId34"/>
    <p:sldId id="582" r:id="rId35"/>
    <p:sldId id="384" r:id="rId36"/>
    <p:sldId id="602" r:id="rId37"/>
    <p:sldId id="584" r:id="rId38"/>
    <p:sldId id="590" r:id="rId39"/>
    <p:sldId id="601" r:id="rId40"/>
    <p:sldId id="585" r:id="rId41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6" autoAdjust="0"/>
    <p:restoredTop sz="86356" autoAdjust="0"/>
  </p:normalViewPr>
  <p:slideViewPr>
    <p:cSldViewPr>
      <p:cViewPr varScale="1">
        <p:scale>
          <a:sx n="90" d="100"/>
          <a:sy n="90" d="100"/>
        </p:scale>
        <p:origin x="19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Top-1</a:t>
            </a:r>
            <a:r>
              <a:rPr lang="en-US" altLang="zh-TW" baseline="0" dirty="0"/>
              <a:t> Accuracy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Bicubic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>
                  <c:v>0.76690000000000003</c:v>
                </c:pt>
                <c:pt idx="1">
                  <c:v>0.3851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92-124B-A34A-3125C541830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SR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>
                  <c:v>0.77010000000000001</c:v>
                </c:pt>
                <c:pt idx="1">
                  <c:v>0.32440000000000002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92-124B-A34A-3125C541830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DividedSR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2X</c:v>
                </c:pt>
                <c:pt idx="1">
                  <c:v>4X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>
                  <c:v>0.73580000000000001</c:v>
                </c:pt>
                <c:pt idx="1">
                  <c:v>0.28389999999999999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92-124B-A34A-3125C541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6"/>
        <c:overlap val="-24"/>
        <c:axId val="341354735"/>
        <c:axId val="266923599"/>
      </c:barChart>
      <c:catAx>
        <c:axId val="34135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6923599"/>
        <c:crosses val="autoZero"/>
        <c:auto val="1"/>
        <c:lblAlgn val="ctr"/>
        <c:lblOffset val="100"/>
        <c:noMultiLvlLbl val="0"/>
      </c:catAx>
      <c:valAx>
        <c:axId val="266923599"/>
        <c:scaling>
          <c:orientation val="minMax"/>
          <c:max val="0.83000000000000007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1354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2019/4/17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2019/4/17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加上</a:t>
            </a:r>
            <a:r>
              <a:rPr kumimoji="1" lang="en-US" altLang="zh-TW" dirty="0"/>
              <a:t>core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  <a:br>
              <a:rPr kumimoji="1" lang="en-US" altLang="zh-TW" dirty="0"/>
            </a:br>
            <a:r>
              <a:rPr kumimoji="1" lang="en-US" altLang="zh-TW" dirty="0"/>
              <a:t>face</a:t>
            </a:r>
            <a:r>
              <a:rPr kumimoji="1" lang="zh-CN" altLang="en-US" dirty="0"/>
              <a:t>大寫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要有混淆矩陣</a:t>
            </a:r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dirty="0"/>
              <a:t>An object detector of a particular class is considered good if its precision stays high as recall increases, which means that if you vary the confidence threshold, the precision and recall will still be high. </a:t>
            </a:r>
            <a:br>
              <a:rPr kumimoji="1" lang="en" altLang="zh-TW" dirty="0"/>
            </a:br>
            <a:r>
              <a:rPr kumimoji="1" lang="zh-CN" altLang="en-US" dirty="0"/>
              <a:t>四個一起介紹全部移到前面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r>
              <a:rPr lang="zh-CN" altLang="en-US" dirty="0"/>
              <a:t>秀</a:t>
            </a:r>
            <a:r>
              <a:rPr lang="en-US" altLang="zh-CN" dirty="0"/>
              <a:t>sample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寫清楚</a:t>
            </a:r>
            <a:r>
              <a:rPr kumimoji="1" lang="en-US" altLang="zh-CN" dirty="0"/>
              <a:t>stage</a:t>
            </a:r>
          </a:p>
          <a:p>
            <a:r>
              <a:rPr kumimoji="1" lang="zh-CN" altLang="en-US" dirty="0"/>
              <a:t>有</a:t>
            </a:r>
            <a:r>
              <a:rPr kumimoji="1" lang="en-US" altLang="zh-CN" dirty="0"/>
              <a:t> 10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r>
              <a:rPr kumimoji="1" lang="en-US" altLang="zh-TW" dirty="0"/>
              <a:t>4</a:t>
            </a:r>
            <a:r>
              <a:rPr kumimoji="1" lang="zh-TW" altLang="en-US" dirty="0"/>
              <a:t>張</a:t>
            </a:r>
            <a:r>
              <a:rPr kumimoji="1" lang="en-US" altLang="zh-TW" dirty="0" err="1"/>
              <a:t>db</a:t>
            </a:r>
            <a:r>
              <a:rPr kumimoji="1" lang="en-US" altLang="zh-TW" dirty="0"/>
              <a:t> 1</a:t>
            </a:r>
            <a:r>
              <a:rPr kumimoji="1" lang="zh-CN" altLang="en-US" dirty="0"/>
              <a:t>張</a:t>
            </a:r>
            <a:r>
              <a:rPr kumimoji="1" lang="en-US" altLang="zh-CN" dirty="0"/>
              <a:t>test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methods</a:t>
            </a:r>
            <a:br>
              <a:rPr lang="en-US" altLang="zh-CN" dirty="0"/>
            </a:br>
            <a:r>
              <a:rPr lang="en-US" altLang="zh-CN" dirty="0" err="1"/>
              <a:t>con+s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TPR = TP / (TP+FN); 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FNR = FN 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 + FN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br>
              <a:rPr lang="en-US" altLang="zh-TW" dirty="0"/>
            </a:br>
            <a:r>
              <a:rPr lang="en-US" altLang="zh-TW" dirty="0"/>
              <a:t>FPR = FP / (FP + TN);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86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不用</a:t>
            </a:r>
            <a:r>
              <a:rPr kumimoji="1" lang="en-US" altLang="zh-CN" dirty="0"/>
              <a:t>set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single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其實並沒有差異很多</a:t>
            </a:r>
            <a:br>
              <a:rPr kumimoji="1" lang="en-US" altLang="zh-CN" dirty="0"/>
            </a:br>
            <a:r>
              <a:rPr kumimoji="1" lang="zh-CN" altLang="en-US" dirty="0"/>
              <a:t>可以看到有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可以減少更多</a:t>
            </a:r>
            <a:r>
              <a:rPr kumimoji="1" lang="en-US" altLang="zh-CN" dirty="0"/>
              <a:t>FN</a:t>
            </a:r>
            <a:br>
              <a:rPr kumimoji="1" lang="en-US" altLang="zh-CN" dirty="0"/>
            </a:br>
            <a:r>
              <a:rPr kumimoji="1" lang="zh-CN" altLang="en-US" dirty="0"/>
              <a:t>也就是更少人被擋在外面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實驗標題寫清楚</a:t>
            </a:r>
            <a:br>
              <a:rPr kumimoji="1" lang="en-US" altLang="zh-CN" dirty="0"/>
            </a:br>
            <a:r>
              <a:rPr kumimoji="1" lang="en-US" altLang="zh-CN" dirty="0" err="1"/>
              <a:t>verfity</a:t>
            </a:r>
            <a:r>
              <a:rPr kumimoji="1" lang="zh-CN" altLang="en-US" dirty="0"/>
              <a:t>不用</a:t>
            </a:r>
            <a:br>
              <a:rPr kumimoji="1" lang="en-US" altLang="zh-CN" dirty="0"/>
            </a:br>
            <a:r>
              <a:rPr kumimoji="1" lang="en-US" altLang="zh-CN" dirty="0"/>
              <a:t> </a:t>
            </a:r>
          </a:p>
          <a:p>
            <a:r>
              <a:rPr kumimoji="1" lang="zh-CN" altLang="en-US" dirty="0"/>
              <a:t>全部單獨做</a:t>
            </a:r>
            <a:r>
              <a:rPr kumimoji="1" lang="en-US" altLang="zh-CN" dirty="0"/>
              <a:t>5-fold</a:t>
            </a:r>
            <a:br>
              <a:rPr kumimoji="1" lang="en-US" altLang="zh-CN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四個都要錯誤分析</a:t>
            </a:r>
          </a:p>
        </p:txBody>
      </p:sp>
    </p:spTree>
    <p:extLst>
      <p:ext uri="{BB962C8B-B14F-4D97-AF65-F5344CB8AC3E}">
        <p14:creationId xmlns:p14="http://schemas.microsoft.com/office/powerpoint/2010/main" val="1729937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有曲各自的錯誤分析</a:t>
            </a:r>
            <a:br>
              <a:rPr kumimoji="1" lang="en-US" altLang="zh-CN" dirty="0"/>
            </a:br>
            <a:r>
              <a:rPr kumimoji="1" lang="zh-CN" altLang="en-US" dirty="0"/>
              <a:t>喂進去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的圖長怎樣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nomean</a:t>
            </a:r>
            <a:r>
              <a:rPr kumimoji="1" lang="zh-CN" altLang="en-US" dirty="0"/>
              <a:t>錯的唯一一張，在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中是對的但是第二名就是在</a:t>
            </a:r>
            <a:r>
              <a:rPr kumimoji="1" lang="en-US" altLang="zh-CN" dirty="0" err="1"/>
              <a:t>nomean</a:t>
            </a:r>
            <a:r>
              <a:rPr kumimoji="1" lang="zh-CN" altLang="en-US" dirty="0"/>
              <a:t>中第一名的</a:t>
            </a:r>
            <a:endParaRPr kumimoji="1" lang="en-US" altLang="zh-CN" dirty="0"/>
          </a:p>
          <a:p>
            <a:r>
              <a:rPr kumimoji="1" lang="zh-CN" altLang="en-US" dirty="0"/>
              <a:t>然而在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中判斷成</a:t>
            </a:r>
            <a:r>
              <a:rPr kumimoji="1" lang="en-US" altLang="zh-CN" dirty="0"/>
              <a:t>139</a:t>
            </a:r>
            <a:r>
              <a:rPr kumimoji="1" lang="zh-CN" altLang="en-US" dirty="0"/>
              <a:t>這個人</a:t>
            </a:r>
            <a:r>
              <a:rPr kumimoji="1" lang="zh-TW" altLang="en-US" dirty="0"/>
              <a:t> 在</a:t>
            </a:r>
            <a:r>
              <a:rPr kumimoji="1" lang="en-US" altLang="zh-TW" dirty="0" err="1"/>
              <a:t>nomean</a:t>
            </a:r>
            <a:r>
              <a:rPr kumimoji="1" lang="zh-CN" altLang="en-US" dirty="0"/>
              <a:t>中是第三名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154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用不同</a:t>
            </a:r>
            <a:r>
              <a:rPr kumimoji="1" lang="en-US" altLang="zh-TW" dirty="0"/>
              <a:t>dataset</a:t>
            </a:r>
            <a:r>
              <a:rPr kumimoji="1" lang="zh-CN" altLang="en-US" dirty="0"/>
              <a:t>來算</a:t>
            </a:r>
            <a:r>
              <a:rPr kumimoji="1" lang="en-US" altLang="zh-CN" dirty="0"/>
              <a:t>benchmark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667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 by Learning an Invariant Mapping</a:t>
            </a:r>
          </a:p>
          <a:p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兩個樣本特徵的歐氏距離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為兩個樣本是否匹配的標籤，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代表兩個樣本相似或者匹配，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則代表不匹配，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為設定的閾值。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主要是用在降維中，即本來相似的樣本，在經過降維（特徵提取）後，在特徵空間中，兩個樣本仍舊相似；而原本不相似的樣本，在經過降維後，在特徵空間中，兩個樣本仍舊不相似。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  <a:br>
              <a:rPr kumimoji="1" lang="en-US" altLang="zh-TW" dirty="0"/>
            </a:br>
            <a:r>
              <a:rPr kumimoji="1" lang="zh-CN" altLang="en-US" dirty="0"/>
              <a:t>不要用原本的</a:t>
            </a:r>
            <a:r>
              <a:rPr kumimoji="1" lang="en-US" altLang="zh-CN"/>
              <a:t>vggface2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1216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www.robots.ox.ac.uk</a:t>
            </a:r>
            <a:r>
              <a:rPr kumimoji="1" lang="en-US" altLang="zh-TW" dirty="0"/>
              <a:t>/~</a:t>
            </a:r>
            <a:r>
              <a:rPr kumimoji="1" lang="en-US" altLang="zh-TW" dirty="0" err="1"/>
              <a:t>vgg</a:t>
            </a:r>
            <a:r>
              <a:rPr kumimoji="1" lang="en-US" altLang="zh-TW" dirty="0"/>
              <a:t>/publications/2018/Cao18/cao18.pdf</a:t>
            </a:r>
            <a:br>
              <a:rPr kumimoji="1" lang="en-US" altLang="zh-TW" dirty="0"/>
            </a:br>
            <a:r>
              <a:rPr kumimoji="1" lang="zh-CN" altLang="en-US" dirty="0"/>
              <a:t>前面的人方法要敘述清楚</a:t>
            </a:r>
            <a:br>
              <a:rPr kumimoji="1" lang="en-US" altLang="zh-CN" dirty="0"/>
            </a:br>
            <a:r>
              <a:rPr kumimoji="1" lang="zh-CN" altLang="en-US" dirty="0"/>
              <a:t>把</a:t>
            </a:r>
            <a:r>
              <a:rPr kumimoji="1" lang="en-US" altLang="zh-CN" dirty="0"/>
              <a:t>training </a:t>
            </a:r>
            <a:r>
              <a:rPr kumimoji="1" lang="en-US" altLang="zh-CN" dirty="0" err="1"/>
              <a:t>val</a:t>
            </a:r>
            <a:r>
              <a:rPr kumimoji="1" lang="en-US" altLang="zh-CN" dirty="0"/>
              <a:t> </a:t>
            </a:r>
            <a:r>
              <a:rPr kumimoji="1" lang="zh-CN" altLang="en-US" dirty="0"/>
              <a:t>畫出來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323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1856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06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6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tiff"/><Relationship Id="rId18" Type="http://schemas.openxmlformats.org/officeDocument/2006/relationships/image" Target="../media/image50.tif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17" Type="http://schemas.openxmlformats.org/officeDocument/2006/relationships/image" Target="../media/image49.tiff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8.tiff"/><Relationship Id="rId20" Type="http://schemas.openxmlformats.org/officeDocument/2006/relationships/image" Target="../media/image5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5" Type="http://schemas.openxmlformats.org/officeDocument/2006/relationships/image" Target="../media/image37.tiff"/><Relationship Id="rId15" Type="http://schemas.openxmlformats.org/officeDocument/2006/relationships/image" Target="../media/image47.tiff"/><Relationship Id="rId10" Type="http://schemas.openxmlformats.org/officeDocument/2006/relationships/image" Target="../media/image42.tiff"/><Relationship Id="rId19" Type="http://schemas.openxmlformats.org/officeDocument/2006/relationships/image" Target="../media/image51.tiff"/><Relationship Id="rId4" Type="http://schemas.openxmlformats.org/officeDocument/2006/relationships/image" Target="../media/image36.tiff"/><Relationship Id="rId9" Type="http://schemas.openxmlformats.org/officeDocument/2006/relationships/image" Target="../media/image41.tiff"/><Relationship Id="rId14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data/vgg_face2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350" y="1916113"/>
            <a:ext cx="6911975" cy="2089150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Fine-tuning the </a:t>
            </a:r>
            <a:r>
              <a:rPr lang="en" altLang="zh-TW" sz="4000" cap="none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ResNet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Siamese</a:t>
            </a: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Network</a:t>
            </a:r>
            <a:endParaRPr lang="en-US" altLang="zh-TW" sz="4000" cap="none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916832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CPU E5-2630 v4 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lang="en-US" altLang="zh-TW" dirty="0"/>
              <a:t>Datasets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discontinuous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Evaluate face detection performance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lang="en-US" altLang="zh-TW" dirty="0"/>
                  <a:t>Evaluate face detection performance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37E401-6B92-8042-9E95-071ABFAB4591}"/>
              </a:ext>
            </a:extLst>
          </p:cNvPr>
          <p:cNvSpPr/>
          <p:nvPr/>
        </p:nvSpPr>
        <p:spPr>
          <a:xfrm>
            <a:off x="539750" y="5369094"/>
            <a:ext cx="2144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PASCAL face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344CA1-2069-EE4C-891A-86B1E7DEC702}"/>
              </a:ext>
            </a:extLst>
          </p:cNvPr>
          <p:cNvSpPr/>
          <p:nvPr/>
        </p:nvSpPr>
        <p:spPr>
          <a:xfrm>
            <a:off x="3735154" y="5370449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pitchFamily="2" charset="0"/>
              </a:rPr>
              <a:t>AFW dataset</a:t>
            </a:r>
            <a:endParaRPr lang="en-US" altLang="zh-TW" dirty="0">
              <a:effectLst/>
              <a:latin typeface="Helvetica" pitchFamily="2" charset="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643A95B-0E9B-FF4A-99D4-B82840CD7710}"/>
              </a:ext>
            </a:extLst>
          </p:cNvPr>
          <p:cNvGrpSpPr/>
          <p:nvPr/>
        </p:nvGrpSpPr>
        <p:grpSpPr>
          <a:xfrm>
            <a:off x="5782007" y="2560980"/>
            <a:ext cx="2808114" cy="3146668"/>
            <a:chOff x="164816" y="2636912"/>
            <a:chExt cx="2808114" cy="3146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40C170A-4EDF-E04B-B79F-8AEB7DEB999B}"/>
                </a:ext>
              </a:extLst>
            </p:cNvPr>
            <p:cNvSpPr/>
            <p:nvPr/>
          </p:nvSpPr>
          <p:spPr>
            <a:xfrm>
              <a:off x="832934" y="5445026"/>
              <a:ext cx="1471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Helvetica" pitchFamily="2" charset="0"/>
                </a:rPr>
                <a:t>FDDB dataset</a:t>
              </a:r>
              <a:endParaRPr lang="en-US" altLang="zh-TW" dirty="0">
                <a:effectLst/>
                <a:latin typeface="Helvetica" pitchFamily="2" charset="0"/>
              </a:endParaRPr>
            </a:p>
          </p:txBody>
        </p:sp>
        <p:pic>
          <p:nvPicPr>
            <p:cNvPr id="11" name="圖片 1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2F4FF99-B5C5-B94F-9865-963223C3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3A85CA-6BFE-6942-B09A-5244581D747F}"/>
              </a:ext>
            </a:extLst>
          </p:cNvPr>
          <p:cNvGrpSpPr/>
          <p:nvPr/>
        </p:nvGrpSpPr>
        <p:grpSpPr>
          <a:xfrm>
            <a:off x="208166" y="2560980"/>
            <a:ext cx="5616228" cy="2808114"/>
            <a:chOff x="2909413" y="2636912"/>
            <a:chExt cx="5616228" cy="2808114"/>
          </a:xfrm>
        </p:grpSpPr>
        <p:pic>
          <p:nvPicPr>
            <p:cNvPr id="23" name="圖片 22" descr="一張含有 文字, 地圖 的圖片&#10;&#10;自動產生的描述">
              <a:extLst>
                <a:ext uri="{FF2B5EF4-FFF2-40B4-BE49-F238E27FC236}">
                  <a16:creationId xmlns:a16="http://schemas.microsoft.com/office/drawing/2014/main" id="{09D5BF3F-B1DA-C348-9082-07A1FB7B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527" y="2636912"/>
              <a:ext cx="2808114" cy="2808114"/>
            </a:xfrm>
            <a:prstGeom prst="rect">
              <a:avLst/>
            </a:prstGeom>
          </p:spPr>
        </p:pic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9413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lang="en-US" altLang="zh-TW" dirty="0"/>
              <a:t>Evaluate face detection runtime efficiency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  <a:endParaRPr lang="en-US" altLang="zh-TW" dirty="0"/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34315"/>
              </p:ext>
            </p:extLst>
          </p:nvPr>
        </p:nvGraphicFramePr>
        <p:xfrm>
          <a:off x="4427984" y="3426848"/>
          <a:ext cx="4032448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err="1">
                          <a:latin typeface="+mn-lt"/>
                        </a:rPr>
                        <a:t>mAP</a:t>
                      </a:r>
                      <a:r>
                        <a:rPr lang="en-US" altLang="zh-TW" sz="1600" dirty="0">
                          <a:latin typeface="+mn-lt"/>
                        </a:rPr>
                        <a:t>(%)</a:t>
                      </a:r>
                    </a:p>
                    <a:p>
                      <a:pPr algn="l"/>
                      <a:r>
                        <a:rPr lang="en-US" altLang="zh-TW" sz="1600" dirty="0">
                          <a:latin typeface="+mn-lt"/>
                        </a:rPr>
                        <a:t>Approach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UTKFace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23" y="2770035"/>
            <a:ext cx="4042780" cy="26031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16277"/>
          </a:xfrm>
        </p:spPr>
        <p:txBody>
          <a:bodyPr/>
          <a:lstStyle/>
          <a:p>
            <a:r>
              <a:rPr kumimoji="1" lang="en-US" altLang="zh-TW" dirty="0"/>
              <a:t>Face recognition dataset: </a:t>
            </a:r>
            <a:r>
              <a:rPr kumimoji="1" lang="en-US" altLang="zh-TW" dirty="0">
                <a:hlinkClick r:id="rId3"/>
              </a:rPr>
              <a:t>LFW</a:t>
            </a:r>
            <a:r>
              <a:rPr kumimoji="1" lang="en-US" altLang="zh-TW" dirty="0"/>
              <a:t> face dataset</a:t>
            </a:r>
          </a:p>
          <a:p>
            <a:pPr lvl="1"/>
            <a:r>
              <a:rPr kumimoji="1" lang="en" altLang="zh-TW" dirty="0"/>
              <a:t>13233 images, 5749 people, 1680 of the people pictured have two or more distinct photos.</a:t>
            </a:r>
          </a:p>
          <a:p>
            <a:pPr lvl="1"/>
            <a:r>
              <a:rPr kumimoji="1" lang="en-US" altLang="zh-TW" dirty="0"/>
              <a:t>Provide 10-fold cross validation sets.</a:t>
            </a:r>
          </a:p>
          <a:p>
            <a:r>
              <a:rPr kumimoji="1" lang="en-US" altLang="zh-TW" dirty="0"/>
              <a:t>Official method</a:t>
            </a:r>
          </a:p>
          <a:p>
            <a:pPr lvl="1"/>
            <a:r>
              <a:rPr kumimoji="1" lang="en" altLang="zh-TW" dirty="0"/>
              <a:t>300 matched pairs and 300 mismatched pairs</a:t>
            </a:r>
            <a:r>
              <a:rPr lang="en-US" altLang="zh-TW" dirty="0"/>
              <a:t> within each set.</a:t>
            </a:r>
          </a:p>
          <a:p>
            <a:pPr lvl="1"/>
            <a:r>
              <a:rPr kumimoji="1" lang="en-US" altLang="zh-TW" dirty="0"/>
              <a:t>P</a:t>
            </a:r>
            <a:r>
              <a:rPr kumimoji="1" lang="en" altLang="zh-TW" dirty="0"/>
              <a:t>lot ROC curve via </a:t>
            </a:r>
            <a:r>
              <a:rPr kumimoji="1" lang="en-US" altLang="zh-TW" dirty="0"/>
              <a:t>calculating the</a:t>
            </a:r>
            <a:r>
              <a:rPr kumimoji="1" lang="en" altLang="zh-TW" dirty="0"/>
              <a:t> cosine </a:t>
            </a:r>
            <a:r>
              <a:rPr lang="en-US" altLang="zh-TW" dirty="0"/>
              <a:t>similarity.</a:t>
            </a:r>
          </a:p>
          <a:p>
            <a:pPr lvl="1"/>
            <a:r>
              <a:rPr kumimoji="1" lang="en-US" altLang="zh-TW" dirty="0"/>
              <a:t>Measure the accuracy </a:t>
            </a:r>
            <a:r>
              <a:rPr kumimoji="1" lang="en" altLang="zh-TW" dirty="0"/>
              <a:t>by </a:t>
            </a:r>
            <a:r>
              <a:rPr kumimoji="1" lang="en-US" altLang="zh-TW" dirty="0"/>
              <a:t>choosing</a:t>
            </a:r>
            <a:r>
              <a:rPr kumimoji="1" lang="en" altLang="zh-TW" dirty="0"/>
              <a:t> the threshold with 10-fold validation sets.</a:t>
            </a:r>
          </a:p>
          <a:p>
            <a:pPr lvl="1"/>
            <a:endParaRPr kumimoji="1" lang="en" altLang="zh-TW" dirty="0"/>
          </a:p>
          <a:p>
            <a:pPr lvl="1"/>
            <a:endParaRPr kumimoji="1"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Evaluate face recognition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333902"/>
              </p:ext>
            </p:extLst>
          </p:nvPr>
        </p:nvGraphicFramePr>
        <p:xfrm>
          <a:off x="5441660" y="4247657"/>
          <a:ext cx="283367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3489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19877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Mean 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 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99.18%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4871566" cy="48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users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user vector, 1 image for the test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Intruders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outside test 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534C3-D584-4B43-8571-F71550F7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00" y="4701875"/>
            <a:ext cx="1785536" cy="17855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029253-1C2E-634C-950B-B94E9F4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87" y="4715927"/>
            <a:ext cx="1169753" cy="17515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830AA5-53A2-4A4F-B459-51CCA4AB7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140968"/>
            <a:ext cx="1511768" cy="15549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D3093F-0A1C-5B4B-9DED-A62B08A9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00" y="3140969"/>
            <a:ext cx="1584088" cy="1560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EADBC9-31B4-894D-A9F6-9372405C4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09" y="4698910"/>
            <a:ext cx="1785536" cy="17855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4162A-F8BE-5F4F-A74E-C1D4737A3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099" y="3130864"/>
            <a:ext cx="1492821" cy="157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Face Verification DET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D255DD-9A44-7F4E-9927-47AC4CAD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79" y="1747230"/>
            <a:ext cx="4996133" cy="49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Set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=1,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5FE66E48-90C5-284F-9C37-3D276462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61" t="4985" r="6474" b="2606"/>
          <a:stretch/>
        </p:blipFill>
        <p:spPr>
          <a:xfrm>
            <a:off x="827584" y="1484784"/>
            <a:ext cx="6964314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272BEF62-5A59-B14B-9CA3-5B883824A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3"/>
          <a:stretch/>
        </p:blipFill>
        <p:spPr>
          <a:xfrm>
            <a:off x="730250" y="1559461"/>
            <a:ext cx="7683500" cy="51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352159" cy="5761037"/>
              </a:xfrm>
            </p:spPr>
            <p:txBody>
              <a:bodyPr/>
              <a:lstStyle/>
              <a:p>
                <a:r>
                  <a:rPr kumimoji="1" lang="en-US" altLang="zh-TW" dirty="0"/>
                  <a:t>Accuracy </a:t>
                </a:r>
              </a:p>
              <a:p>
                <a:pPr lvl="1"/>
                <a:r>
                  <a:rPr kumimoji="1" lang="en-US" altLang="zh-TW" dirty="0"/>
                  <a:t>Select the threshold according to the lowest penalty.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𝑉𝑒𝑟𝑖𝑓𝑦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𝑐𝑜𝑟𝑟𝑒𝑐𝑡𝑙𝑦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𝐴𝑢𝑡h𝑜𝑟𝑖𝑧𝑒𝑑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𝑢𝑠𝑒𝑟𝑠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endParaRPr kumimoji="1" lang="en-US" altLang="zh-TW" b="0" dirty="0">
                  <a:ea typeface="Cambria Math" panose="02040503050406030204" pitchFamily="18" charset="0"/>
                </a:endParaRPr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:pPr lvl="1"/>
                <a:endParaRPr kumimoji="1" lang="en-US" altLang="zh-TW" sz="1400" dirty="0"/>
              </a:p>
              <a:p>
                <a:pPr lvl="1"/>
                <a:r>
                  <a:rPr kumimoji="1" lang="en-US" altLang="zh-TW" dirty="0"/>
                  <a:t>Pros and Cons of with mean:</a:t>
                </a:r>
              </a:p>
              <a:p>
                <a:pPr lvl="2"/>
                <a:r>
                  <a:rPr kumimoji="1" lang="en-US" altLang="zh-TW" dirty="0"/>
                  <a:t>Pros: have better runtime efficiency</a:t>
                </a:r>
              </a:p>
              <a:p>
                <a:pPr lvl="2"/>
                <a:r>
                  <a:rPr kumimoji="1" lang="en-US" altLang="zh-TW" dirty="0"/>
                  <a:t>Cons: in a larger dataset, the accuracy might decline</a:t>
                </a:r>
              </a:p>
              <a:p>
                <a:pPr lvl="1"/>
                <a:endParaRPr kumimoji="1"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B6B5D1-CD78-DD46-80B4-2D19481F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352159" cy="5761037"/>
              </a:xfrm>
              <a:blipFill>
                <a:blip r:embed="rId3"/>
                <a:stretch>
                  <a:fillRect l="-455" t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4F92334-590D-7941-B184-906895539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87480"/>
              </p:ext>
            </p:extLst>
          </p:nvPr>
        </p:nvGraphicFramePr>
        <p:xfrm>
          <a:off x="1187624" y="2852936"/>
          <a:ext cx="5040560" cy="180791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220358">
                  <a:extLst>
                    <a:ext uri="{9D8B030D-6E8A-4147-A177-3AD203B41FA5}">
                      <a16:colId xmlns:a16="http://schemas.microsoft.com/office/drawing/2014/main" val="718759513"/>
                    </a:ext>
                  </a:extLst>
                </a:gridCol>
                <a:gridCol w="1820202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3615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Approach</a:t>
                      </a:r>
                      <a:endParaRPr lang="zh-TW" alt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Accuracy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Resnet50 (single)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98.8%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Resnet50 (mean)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99.6%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36553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Resnet50 (single, alignment)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98.6%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361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Resnet50 (mean, alignment)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98.8%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AE8FD2-B349-924B-9CD9-02A4A2E80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Total penalty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𝑒𝑐𝑜𝑔𝑛𝑖𝑡𝑖𝑜𝑛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𝑃𝑒𝑛𝑎𝑙𝑡𝑦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𝐹𝑅𝑃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𝑁𝑢𝑚𝑏𝑒𝑟𝑠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𝑒𝑟𝑟𝑜𝑟𝑠</m:t>
                    </m:r>
                  </m:oMath>
                </a14:m>
                <a:endParaRPr kumimoji="1"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𝐹𝑅𝑃</m:t>
                    </m:r>
                  </m:oMath>
                </a14:m>
                <a:endParaRPr lang="en-US" altLang="zh-TW" dirty="0"/>
              </a:p>
              <a:p>
                <a:pPr marL="366713" lvl="1" indent="0">
                  <a:buNone/>
                </a:pPr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AE8FD2-B349-924B-9CD9-02A4A2E80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0090E288-AE3C-6447-B75E-79AEEE2D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294618-6B6B-304E-8A27-4FC9AFEC5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0762"/>
              </p:ext>
            </p:extLst>
          </p:nvPr>
        </p:nvGraphicFramePr>
        <p:xfrm>
          <a:off x="817736" y="2921122"/>
          <a:ext cx="7354663" cy="238008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962176">
                  <a:extLst>
                    <a:ext uri="{9D8B030D-6E8A-4147-A177-3AD203B41FA5}">
                      <a16:colId xmlns:a16="http://schemas.microsoft.com/office/drawing/2014/main" val="718759513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42868317"/>
                    </a:ext>
                  </a:extLst>
                </a:gridCol>
                <a:gridCol w="2016223">
                  <a:extLst>
                    <a:ext uri="{9D8B030D-6E8A-4147-A177-3AD203B41FA5}">
                      <a16:colId xmlns:a16="http://schemas.microsoft.com/office/drawing/2014/main" val="2712250770"/>
                    </a:ext>
                  </a:extLst>
                </a:gridCol>
              </a:tblGrid>
              <a:tr h="60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Approach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FVP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TW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Penalty (FNP+FRP)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Resnet50 (single)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49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Resnet50 (mean)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39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3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42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336553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Resnet50 (single, alignment)</a:t>
                      </a:r>
                      <a:endParaRPr lang="zh-TW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20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7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27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44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Resnet50 (mean, alignment)</a:t>
                      </a:r>
                      <a:endParaRPr lang="zh-TW" alt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19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/>
                        <a:t>6</a:t>
                      </a:r>
                      <a:endParaRPr lang="zh-TW" altLang="en-US" sz="16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25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09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73783" y="1840099"/>
            <a:ext cx="886504" cy="1427209"/>
            <a:chOff x="1473783" y="1840099"/>
            <a:chExt cx="8865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517624" y="2928754"/>
              <a:ext cx="777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964771" y="1850767"/>
            <a:ext cx="782889" cy="1391895"/>
            <a:chOff x="5964696" y="1790989"/>
            <a:chExt cx="782889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964696" y="2844330"/>
              <a:ext cx="777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346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52D171-5876-4F4C-9161-0C3D11A1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4536504" cy="24749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F7D9E7-AABE-DB4A-84B4-CCCA1096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4283667"/>
            <a:ext cx="6316754" cy="21974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AB8431-3EFF-6446-A060-6A0530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866054"/>
            <a:ext cx="648072" cy="7082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1593E-C905-964F-B261-7FF8EF9F64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02772"/>
            <a:ext cx="648072" cy="7445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2DA8A2-B980-564C-B06E-F812B401BB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026" y="1915691"/>
            <a:ext cx="3233323" cy="20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Faces, a basic attribute that can distinguish one person to another. There are many well-known face recognition models have deployed  on modern computer vision and multimedia applications.</a:t>
            </a:r>
          </a:p>
          <a:p>
            <a:pPr lvl="1"/>
            <a:r>
              <a:rPr kumimoji="1" lang="en-US" altLang="zh-TW" dirty="0"/>
              <a:t>In real world, the face recognition models need to meet the actual cases to identify the low-resolution human faces. It is essential to explore how to achieve an efficient method without losing too much on recognition accuracy.</a:t>
            </a:r>
          </a:p>
          <a:p>
            <a:pPr lvl="1"/>
            <a:r>
              <a:rPr kumimoji="1" lang="en-US" altLang="zh-TW" dirty="0"/>
              <a:t>To address this problem, we proposed a model </a:t>
            </a:r>
            <a:r>
              <a:rPr kumimoji="1" lang="en" altLang="zh-TW" dirty="0"/>
              <a:t>reconstructing the high-resolution faces before recognition. In addition, we used FaceBoxes to detection faces and VGGFace with Resnet50 backbone as the face feature </a:t>
            </a:r>
            <a:r>
              <a:rPr kumimoji="1" lang="en-US" altLang="zh-TW" dirty="0"/>
              <a:t>extractor can run 14 FPS on NVIDIA Quadro GV100 GPU.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5AAD6FD-B44D-F946-8677-CC943D42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Siamese Network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</a:p>
          <a:p>
            <a:pPr lvl="1"/>
            <a:r>
              <a:rPr lang="en-US" altLang="zh-TW" dirty="0"/>
              <a:t>Loss function: </a:t>
            </a:r>
            <a:r>
              <a:rPr lang="en-US" altLang="zh-TW" b="1" dirty="0"/>
              <a:t>Contrastive Loss</a:t>
            </a:r>
          </a:p>
          <a:p>
            <a:pPr lvl="1"/>
            <a:r>
              <a:rPr lang="en-US" altLang="zh-TW" dirty="0"/>
              <a:t>Yann </a:t>
            </a:r>
            <a:r>
              <a:rPr lang="en-US" altLang="zh-TW" dirty="0" err="1"/>
              <a:t>LeCun</a:t>
            </a:r>
            <a:r>
              <a:rPr lang="en-US" altLang="zh-TW" dirty="0"/>
              <a:t> ’06 </a:t>
            </a:r>
            <a:r>
              <a:rPr lang="en" altLang="zh-TW" b="1" dirty="0"/>
              <a:t>Dimensionality Reduction by Learning an Invariant Mapping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185CC1-3952-3541-A72F-0DF9DF2B1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068960"/>
            <a:ext cx="4601065" cy="29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2447925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Dataset: </a:t>
            </a:r>
            <a:r>
              <a:rPr lang="en-US" altLang="zh-TW" dirty="0">
                <a:hlinkClick r:id="rId3"/>
              </a:rPr>
              <a:t>VGGFace2</a:t>
            </a:r>
            <a:r>
              <a:rPr lang="en-US" altLang="zh-TW" dirty="0"/>
              <a:t> (A large scale image dataset for face recognition)</a:t>
            </a:r>
          </a:p>
          <a:p>
            <a:pPr lvl="1"/>
            <a:r>
              <a:rPr lang="en-US" altLang="zh-TW" dirty="0"/>
              <a:t>9,000 + identities</a:t>
            </a:r>
          </a:p>
          <a:p>
            <a:pPr lvl="1"/>
            <a:r>
              <a:rPr lang="en-US" altLang="zh-TW" dirty="0"/>
              <a:t>3.3 million + faces</a:t>
            </a:r>
          </a:p>
          <a:p>
            <a:pPr lvl="1"/>
            <a:r>
              <a:rPr lang="en-US" altLang="zh-TW" dirty="0"/>
              <a:t>Average 362 samples per-subject</a:t>
            </a:r>
            <a:endParaRPr kumimoji="1"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E594ED-65B2-8141-96F1-CB8345A0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9" y="3212976"/>
            <a:ext cx="6948264" cy="31406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FC8469-EACB-2144-989E-4473A5950BE3}"/>
              </a:ext>
            </a:extLst>
          </p:cNvPr>
          <p:cNvSpPr/>
          <p:nvPr/>
        </p:nvSpPr>
        <p:spPr>
          <a:xfrm>
            <a:off x="3851920" y="6489369"/>
            <a:ext cx="456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/>
              <a:t>VGGFace2: A dataset for </a:t>
            </a:r>
            <a:r>
              <a:rPr lang="en-US" altLang="zh-TW" sz="1200" dirty="0"/>
              <a:t>recognizing</a:t>
            </a:r>
            <a:r>
              <a:rPr lang="en" altLang="zh-TW" sz="1200" dirty="0"/>
              <a:t> face across pose and age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22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709613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(SN) Result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BBC875-7EC6-1A4A-83C5-D1930533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67783"/>
            <a:ext cx="5422652" cy="53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7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709613"/>
          </a:xfrm>
        </p:spPr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Siamese Network Result</a:t>
            </a: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62D072-D089-F04F-B50C-58D7D55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3FB0160-570C-7D4B-908E-E9A43969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56792"/>
            <a:ext cx="8135937" cy="50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1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F700A1-2F4B-BE4F-9FA0-A089D89D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Downscale the </a:t>
            </a:r>
            <a:r>
              <a:rPr kumimoji="1" lang="en-US" altLang="zh-TW" dirty="0"/>
              <a:t>high-resolution images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EBDB8-FE89-B140-B417-67EBF243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132856"/>
            <a:ext cx="3671726" cy="35570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24124E-2829-C64F-8D5C-00DD6ABF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8" y="2500577"/>
            <a:ext cx="1367577" cy="22266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C93D9-BC6D-434B-9724-67009F8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2" y="2500576"/>
            <a:ext cx="684266" cy="111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6CEC5F-2711-B84F-898B-FF3E8A6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555" y="3691668"/>
            <a:ext cx="343415" cy="55912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F28C72B-8357-9840-81B1-E0CBD1AFCD72}"/>
              </a:ext>
            </a:extLst>
          </p:cNvPr>
          <p:cNvCxnSpPr>
            <a:cxnSpLocks/>
          </p:cNvCxnSpPr>
          <p:nvPr/>
        </p:nvCxnSpPr>
        <p:spPr>
          <a:xfrm>
            <a:off x="4263582" y="3461777"/>
            <a:ext cx="667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076D74-CDDF-E641-8BB3-4B220A096F43}"/>
              </a:ext>
            </a:extLst>
          </p:cNvPr>
          <p:cNvCxnSpPr>
            <a:cxnSpLocks/>
          </p:cNvCxnSpPr>
          <p:nvPr/>
        </p:nvCxnSpPr>
        <p:spPr>
          <a:xfrm flipV="1">
            <a:off x="6292522" y="3458191"/>
            <a:ext cx="575027" cy="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45715266-48CC-9D41-ACF5-FE76E1C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9581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C2494293-031B-5546-B98C-A5E73CF9F207}"/>
              </a:ext>
            </a:extLst>
          </p:cNvPr>
          <p:cNvGrpSpPr/>
          <p:nvPr/>
        </p:nvGrpSpPr>
        <p:grpSpPr>
          <a:xfrm>
            <a:off x="4437569" y="1628799"/>
            <a:ext cx="3199406" cy="989543"/>
            <a:chOff x="-489597" y="2799495"/>
            <a:chExt cx="3199406" cy="9895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4F10C4-DB3B-9342-9575-17F852D3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89597" y="2799495"/>
              <a:ext cx="2150655" cy="98954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7AC828-D2CB-D946-B0AB-CDBAD21E933F}"/>
                </a:ext>
              </a:extLst>
            </p:cNvPr>
            <p:cNvSpPr txBox="1"/>
            <p:nvPr/>
          </p:nvSpPr>
          <p:spPr>
            <a:xfrm>
              <a:off x="1995167" y="3209368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29F4231-E819-AF41-8F69-F635BA4174A2}"/>
              </a:ext>
            </a:extLst>
          </p:cNvPr>
          <p:cNvGrpSpPr/>
          <p:nvPr/>
        </p:nvGrpSpPr>
        <p:grpSpPr>
          <a:xfrm>
            <a:off x="4437569" y="3020743"/>
            <a:ext cx="3443048" cy="1094525"/>
            <a:chOff x="2436634" y="2719388"/>
            <a:chExt cx="3443048" cy="1094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E6419D-4168-0B42-9A88-97325C636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6634" y="2719388"/>
              <a:ext cx="2150655" cy="109452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313ACC-932C-5C4C-AA57-20D73ED727E6}"/>
                </a:ext>
              </a:extLst>
            </p:cNvPr>
            <p:cNvSpPr txBox="1"/>
            <p:nvPr/>
          </p:nvSpPr>
          <p:spPr>
            <a:xfrm>
              <a:off x="4677757" y="3289043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Bicubic X4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C5CC35-539E-0A40-81AF-EC25DDF0969A}"/>
              </a:ext>
            </a:extLst>
          </p:cNvPr>
          <p:cNvGrpSpPr/>
          <p:nvPr/>
        </p:nvGrpSpPr>
        <p:grpSpPr>
          <a:xfrm>
            <a:off x="4437569" y="4599696"/>
            <a:ext cx="3446799" cy="989543"/>
            <a:chOff x="5220040" y="2809963"/>
            <a:chExt cx="3446799" cy="98954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D17C2F-D72A-5946-AEC0-4A2891230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0040" y="2809963"/>
              <a:ext cx="2150655" cy="98954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497DB52-7293-564A-A6D9-00F9CD097499}"/>
                </a:ext>
              </a:extLst>
            </p:cNvPr>
            <p:cNvSpPr txBox="1"/>
            <p:nvPr/>
          </p:nvSpPr>
          <p:spPr>
            <a:xfrm>
              <a:off x="7464914" y="3192247"/>
              <a:ext cx="1201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WDSR X4</a:t>
              </a:r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C8EE328-438D-E946-98BC-983A276062FA}"/>
              </a:ext>
            </a:extLst>
          </p:cNvPr>
          <p:cNvGrpSpPr/>
          <p:nvPr/>
        </p:nvGrpSpPr>
        <p:grpSpPr>
          <a:xfrm>
            <a:off x="755576" y="2047983"/>
            <a:ext cx="2516364" cy="3732349"/>
            <a:chOff x="658958" y="1647464"/>
            <a:chExt cx="2516364" cy="373234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AEC36A6-9B48-0D43-9E49-9AB10AF2E422}"/>
                </a:ext>
              </a:extLst>
            </p:cNvPr>
            <p:cNvGrpSpPr/>
            <p:nvPr/>
          </p:nvGrpSpPr>
          <p:grpSpPr>
            <a:xfrm>
              <a:off x="658958" y="1647464"/>
              <a:ext cx="2516364" cy="3256471"/>
              <a:chOff x="658958" y="1647464"/>
              <a:chExt cx="2516364" cy="325647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F34C9F7-0B8C-894C-B734-F593C4FD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958" y="1647464"/>
                <a:ext cx="2516364" cy="325647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C0E87F-AFFF-BA4A-B891-5F5A3B0F5152}"/>
                  </a:ext>
                </a:extLst>
              </p:cNvPr>
              <p:cNvSpPr/>
              <p:nvPr/>
            </p:nvSpPr>
            <p:spPr>
              <a:xfrm>
                <a:off x="1235022" y="2420888"/>
                <a:ext cx="720080" cy="3195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1B2AEB3-ECC6-B642-9E02-2B38E1EBA0AB}"/>
                </a:ext>
              </a:extLst>
            </p:cNvPr>
            <p:cNvSpPr txBox="1"/>
            <p:nvPr/>
          </p:nvSpPr>
          <p:spPr>
            <a:xfrm>
              <a:off x="1560270" y="5041259"/>
              <a:ext cx="714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HR</a:t>
              </a:r>
              <a:endParaRPr kumimoji="1" lang="zh-TW" altLang="en-US" dirty="0"/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75D52B1-AB8C-4A4B-B6BF-0E860376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981075"/>
            <a:ext cx="7467600" cy="556391"/>
          </a:xfrm>
        </p:spPr>
        <p:txBody>
          <a:bodyPr/>
          <a:lstStyle/>
          <a:p>
            <a:r>
              <a:rPr kumimoji="1" lang="en-US" altLang="zh-TW" dirty="0"/>
              <a:t>Result of the </a:t>
            </a: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WDSR on VGGFace2 </a:t>
            </a:r>
            <a:endParaRPr kumimoji="1" lang="zh-TW" alt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02C41A0-BA2D-2245-A275-2EB5449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78774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B8A3B1B-D645-3340-BE2E-1B7D080F7893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1EEA8-0440-EE4E-BD96-6D03C8FAC7CC}"/>
              </a:ext>
            </a:extLst>
          </p:cNvPr>
          <p:cNvSpPr txBox="1"/>
          <p:nvPr/>
        </p:nvSpPr>
        <p:spPr>
          <a:xfrm>
            <a:off x="1002526" y="3734151"/>
            <a:ext cx="71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HR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463794-5CCD-874B-9855-32C23BDCE940}"/>
              </a:ext>
            </a:extLst>
          </p:cNvPr>
          <p:cNvSpPr txBox="1"/>
          <p:nvPr/>
        </p:nvSpPr>
        <p:spPr>
          <a:xfrm>
            <a:off x="2792305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Bicubic4x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BB0CCF-C59F-274E-87D4-F093E9C8565B}"/>
              </a:ext>
            </a:extLst>
          </p:cNvPr>
          <p:cNvSpPr txBox="1"/>
          <p:nvPr/>
        </p:nvSpPr>
        <p:spPr>
          <a:xfrm>
            <a:off x="6876256" y="3672057"/>
            <a:ext cx="92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</a:t>
            </a:r>
            <a:r>
              <a:rPr kumimoji="1" lang="en-US" altLang="zh-TW" dirty="0"/>
              <a:t>R4x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2F0E85-E7A4-F64A-B60F-6297C020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2" y="1515846"/>
            <a:ext cx="7935913" cy="22929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F4C6F6C-471E-9846-A204-0E7757016D50}"/>
              </a:ext>
            </a:extLst>
          </p:cNvPr>
          <p:cNvSpPr txBox="1"/>
          <p:nvPr/>
        </p:nvSpPr>
        <p:spPr>
          <a:xfrm>
            <a:off x="4770296" y="3672057"/>
            <a:ext cx="110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Divided4x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6F9720-AC70-2940-AAE3-B1A158C8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48" y="3982735"/>
            <a:ext cx="8263799" cy="265213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C2FF9710-8491-4F49-9C4F-40760E2F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08641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B17A7-3B69-BF4C-AF52-2DE872190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CF8B2B-EF2C-DA48-9104-AB618D3CD444}"/>
              </a:ext>
            </a:extLst>
          </p:cNvPr>
          <p:cNvSpPr txBox="1">
            <a:spLocks/>
          </p:cNvSpPr>
          <p:nvPr/>
        </p:nvSpPr>
        <p:spPr bwMode="auto">
          <a:xfrm>
            <a:off x="468313" y="981076"/>
            <a:ext cx="813593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600" b="1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Results of Bicubic and Super-Resolution on LFW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8E93335-D123-044A-9E33-B0F6E96E0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347885"/>
              </p:ext>
            </p:extLst>
          </p:nvPr>
        </p:nvGraphicFramePr>
        <p:xfrm>
          <a:off x="1043608" y="1916832"/>
          <a:ext cx="6768752" cy="46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標題 1">
            <a:extLst>
              <a:ext uri="{FF2B5EF4-FFF2-40B4-BE49-F238E27FC236}">
                <a16:creationId xmlns:a16="http://schemas.microsoft.com/office/drawing/2014/main" id="{888BF9AA-43D1-AB4A-B8EC-CC39CEFC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50567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B003D37-50EA-8847-8BCB-8BC331C9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6742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4540315" y="6240753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2190EA50-43C8-8446-B9BF-63E4FAB53095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6008386" y="6238303"/>
            <a:ext cx="0" cy="2196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E580FC04-C710-0C48-93DC-A5065B03EE1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5783" y="4840153"/>
            <a:ext cx="1" cy="20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6395014" y="145220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4202112" y="2354085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detection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  <a:stCxn id="62" idx="2"/>
            <a:endCxn id="29" idx="0"/>
          </p:cNvCxnSpPr>
          <p:nvPr/>
        </p:nvCxnSpPr>
        <p:spPr>
          <a:xfrm flipH="1">
            <a:off x="5286874" y="2125215"/>
            <a:ext cx="1" cy="228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668908" y="4835329"/>
            <a:ext cx="0" cy="199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6039958" y="5105208"/>
            <a:ext cx="183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7FF47EF6-5B81-6247-980C-D15F5208B667}"/>
              </a:ext>
            </a:extLst>
          </p:cNvPr>
          <p:cNvSpPr/>
          <p:nvPr/>
        </p:nvSpPr>
        <p:spPr>
          <a:xfrm>
            <a:off x="4202111" y="5682865"/>
            <a:ext cx="2169525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ecognition 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08C8E1EC-4F36-DB4F-8BA0-101F14ED9C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113" y="1152706"/>
            <a:ext cx="2169524" cy="972509"/>
          </a:xfrm>
          <a:prstGeom prst="rect">
            <a:avLst/>
          </a:prstGeom>
        </p:spPr>
      </p:pic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78" idx="0"/>
          </p:cNvCxnSpPr>
          <p:nvPr/>
        </p:nvCxnSpPr>
        <p:spPr>
          <a:xfrm>
            <a:off x="5286874" y="2911973"/>
            <a:ext cx="0" cy="185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E2368120-34CB-114F-B2ED-CB44D914F2C1}"/>
              </a:ext>
            </a:extLst>
          </p:cNvPr>
          <p:cNvGrpSpPr/>
          <p:nvPr/>
        </p:nvGrpSpPr>
        <p:grpSpPr>
          <a:xfrm>
            <a:off x="4202112" y="3097622"/>
            <a:ext cx="2169524" cy="972509"/>
            <a:chOff x="3304997" y="3298318"/>
            <a:chExt cx="2169524" cy="972509"/>
          </a:xfrm>
        </p:grpSpPr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21CB38F5-F71A-F04D-ADA9-F3AA62A78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4997" y="3298318"/>
              <a:ext cx="2169524" cy="972509"/>
            </a:xfrm>
            <a:prstGeom prst="rect">
              <a:avLst/>
            </a:prstGeom>
          </p:spPr>
        </p:pic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EAC4FC-1B48-5348-A29C-75257088961D}"/>
                </a:ext>
              </a:extLst>
            </p:cNvPr>
            <p:cNvSpPr/>
            <p:nvPr/>
          </p:nvSpPr>
          <p:spPr>
            <a:xfrm>
              <a:off x="3643200" y="3394800"/>
              <a:ext cx="238463" cy="293867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713916D-D1B9-2247-8AE4-6028F12E0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400" y="3369600"/>
              <a:ext cx="221077" cy="261542"/>
            </a:xfrm>
            <a:prstGeom prst="rect">
              <a:avLst/>
            </a:prstGeom>
            <a:noFill/>
            <a:ln w="19050"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4202112" y="4277441"/>
            <a:ext cx="2169524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a</a:t>
            </a:r>
            <a:r>
              <a:rPr lang="en-US" altLang="zh-TW" sz="1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lignment</a:t>
            </a:r>
            <a:endParaRPr kumimoji="1" lang="zh-TW" altLang="en-US" sz="17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  <a:stCxn id="78" idx="2"/>
            <a:endCxn id="88" idx="0"/>
          </p:cNvCxnSpPr>
          <p:nvPr/>
        </p:nvCxnSpPr>
        <p:spPr>
          <a:xfrm>
            <a:off x="5286874" y="407013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8CEE824D-B19F-A14C-8CB6-77B9179B85B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775784" y="5522858"/>
            <a:ext cx="2994" cy="160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68908" y="5530867"/>
            <a:ext cx="0" cy="151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C2E4868F-D352-C449-8819-F0122222D526}"/>
              </a:ext>
            </a:extLst>
          </p:cNvPr>
          <p:cNvSpPr/>
          <p:nvPr/>
        </p:nvSpPr>
        <p:spPr>
          <a:xfrm>
            <a:off x="3846471" y="6448063"/>
            <a:ext cx="1387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Donald Trump</a:t>
            </a:r>
            <a:endParaRPr lang="zh-TW" altLang="en-US" sz="1400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5286874" y="6457926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 descr="一張含有 男人, 牆, 室內, 個人 的圖片&#10;&#10;自動產生的描述">
            <a:extLst>
              <a:ext uri="{FF2B5EF4-FFF2-40B4-BE49-F238E27FC236}">
                <a16:creationId xmlns:a16="http://schemas.microsoft.com/office/drawing/2014/main" id="{FE1F529D-F8FB-FF46-AEFD-3D3721B4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/>
          <a:stretch/>
        </p:blipFill>
        <p:spPr>
          <a:xfrm>
            <a:off x="5456202" y="5034845"/>
            <a:ext cx="425411" cy="496022"/>
          </a:xfrm>
          <a:prstGeom prst="rect">
            <a:avLst/>
          </a:prstGeom>
        </p:spPr>
      </p:pic>
      <p:pic>
        <p:nvPicPr>
          <p:cNvPr id="12" name="圖片 11" descr="一張含有 男人, 個人, 領帶, 套裝 的圖片&#10;&#10;自動產生的描述">
            <a:extLst>
              <a:ext uri="{FF2B5EF4-FFF2-40B4-BE49-F238E27FC236}">
                <a16:creationId xmlns:a16="http://schemas.microsoft.com/office/drawing/2014/main" id="{812F0406-9DD2-7945-9AE4-FC9FB1F198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4555" b="3684"/>
          <a:stretch/>
        </p:blipFill>
        <p:spPr>
          <a:xfrm>
            <a:off x="4562878" y="5042853"/>
            <a:ext cx="425811" cy="48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6E113D3-2DD2-9346-9741-7F7A272962D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81156" y="3704370"/>
            <a:ext cx="13329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985A3DE-5ED5-4340-9971-5009CE12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CF2F2AA-2CED-4747-B55D-6DBFC60F9AFC}"/>
              </a:ext>
            </a:extLst>
          </p:cNvPr>
          <p:cNvCxnSpPr>
            <a:cxnSpLocks/>
            <a:stCxn id="29" idx="2"/>
            <a:endCxn id="81" idx="0"/>
          </p:cNvCxnSpPr>
          <p:nvPr/>
        </p:nvCxnSpPr>
        <p:spPr>
          <a:xfrm>
            <a:off x="4777016" y="4351313"/>
            <a:ext cx="0" cy="1309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C2DD63-C938-8D47-8865-50759CC1468B}"/>
              </a:ext>
            </a:extLst>
          </p:cNvPr>
          <p:cNvSpPr txBox="1"/>
          <p:nvPr/>
        </p:nvSpPr>
        <p:spPr>
          <a:xfrm>
            <a:off x="4268704" y="4829060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B6C7CE5-34F0-8A4E-B1C5-84571FA1482C}"/>
              </a:ext>
            </a:extLst>
          </p:cNvPr>
          <p:cNvSpPr txBox="1"/>
          <p:nvPr/>
        </p:nvSpPr>
        <p:spPr>
          <a:xfrm>
            <a:off x="6097156" y="3440510"/>
            <a:ext cx="9948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most similar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1DFE88C9-6EFD-B847-8CE9-52E268A6CD4E}"/>
              </a:ext>
            </a:extLst>
          </p:cNvPr>
          <p:cNvSpPr txBox="1"/>
          <p:nvPr/>
        </p:nvSpPr>
        <p:spPr>
          <a:xfrm>
            <a:off x="4294351" y="566075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9001E0-B06E-B946-9272-A1560A406DB2}"/>
              </a:ext>
            </a:extLst>
          </p:cNvPr>
          <p:cNvSpPr txBox="1"/>
          <p:nvPr/>
        </p:nvSpPr>
        <p:spPr>
          <a:xfrm>
            <a:off x="131254" y="427046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C6262A19-79E0-B24D-A474-95926FEEE6E4}"/>
              </a:ext>
            </a:extLst>
          </p:cNvPr>
          <p:cNvSpPr/>
          <p:nvPr/>
        </p:nvSpPr>
        <p:spPr>
          <a:xfrm>
            <a:off x="1355390" y="3234266"/>
            <a:ext cx="1539420" cy="94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32FB703B-A32B-DA4A-AE3B-E6C9DC535E7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37393" y="3704370"/>
            <a:ext cx="3179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29295BD-93BD-5948-A9B6-DAB7A30FE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16434"/>
              </p:ext>
            </p:extLst>
          </p:nvPr>
        </p:nvGraphicFramePr>
        <p:xfrm>
          <a:off x="3200068" y="3125862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29" name="菱形 28">
            <a:extLst>
              <a:ext uri="{FF2B5EF4-FFF2-40B4-BE49-F238E27FC236}">
                <a16:creationId xmlns:a16="http://schemas.microsoft.com/office/drawing/2014/main" id="{41695C5D-2CC0-6C4D-8C65-9282865C3BF6}"/>
              </a:ext>
            </a:extLst>
          </p:cNvPr>
          <p:cNvSpPr/>
          <p:nvPr/>
        </p:nvSpPr>
        <p:spPr>
          <a:xfrm>
            <a:off x="3672876" y="3057427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45C091-BCA8-1C4B-A53B-C5577BC72194}"/>
              </a:ext>
            </a:extLst>
          </p:cNvPr>
          <p:cNvSpPr/>
          <p:nvPr/>
        </p:nvSpPr>
        <p:spPr>
          <a:xfrm>
            <a:off x="7177754" y="3528836"/>
            <a:ext cx="1584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17B8D3D3-2C7A-E14D-BB44-773CEBDE877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894810" y="3704370"/>
            <a:ext cx="2370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CA642C8-64FF-1E4B-AEF1-9B3B461621A7}"/>
              </a:ext>
            </a:extLst>
          </p:cNvPr>
          <p:cNvCxnSpPr>
            <a:cxnSpLocks/>
          </p:cNvCxnSpPr>
          <p:nvPr/>
        </p:nvCxnSpPr>
        <p:spPr>
          <a:xfrm>
            <a:off x="3456876" y="3704370"/>
            <a:ext cx="21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圖片 18" descr="一張含有 男人, 牆, 室內, 個人 的圖片&#10;&#10;自動產生的描述">
            <a:extLst>
              <a:ext uri="{FF2B5EF4-FFF2-40B4-BE49-F238E27FC236}">
                <a16:creationId xmlns:a16="http://schemas.microsoft.com/office/drawing/2014/main" id="{79150BA3-2AAF-BF4F-9957-F9D493500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/>
          <a:stretch/>
        </p:blipFill>
        <p:spPr>
          <a:xfrm>
            <a:off x="381838" y="3333168"/>
            <a:ext cx="632859" cy="737903"/>
          </a:xfrm>
          <a:prstGeom prst="rect">
            <a:avLst/>
          </a:prstGeom>
        </p:spPr>
      </p:pic>
      <p:sp>
        <p:nvSpPr>
          <p:cNvPr id="2" name="圓角矩形 1">
            <a:extLst>
              <a:ext uri="{FF2B5EF4-FFF2-40B4-BE49-F238E27FC236}">
                <a16:creationId xmlns:a16="http://schemas.microsoft.com/office/drawing/2014/main" id="{3D90BDC8-870D-984F-8D07-7D31AD88608B}"/>
              </a:ext>
            </a:extLst>
          </p:cNvPr>
          <p:cNvSpPr/>
          <p:nvPr/>
        </p:nvSpPr>
        <p:spPr>
          <a:xfrm>
            <a:off x="3672876" y="2924944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E07029-405A-3E48-8369-A845ED743504}"/>
              </a:ext>
            </a:extLst>
          </p:cNvPr>
          <p:cNvSpPr txBox="1"/>
          <p:nvPr/>
        </p:nvSpPr>
        <p:spPr>
          <a:xfrm>
            <a:off x="2549437" y="4266715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5643B0-900A-8E41-8AEF-CE7D13952FA8}"/>
              </a:ext>
            </a:extLst>
          </p:cNvPr>
          <p:cNvSpPr txBox="1"/>
          <p:nvPr/>
        </p:nvSpPr>
        <p:spPr>
          <a:xfrm>
            <a:off x="4058979" y="2408021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490D7358-5ED7-BD4E-A7CA-45CD5E6A4A92}"/>
              </a:ext>
            </a:extLst>
          </p:cNvPr>
          <p:cNvSpPr/>
          <p:nvPr/>
        </p:nvSpPr>
        <p:spPr>
          <a:xfrm>
            <a:off x="6098727" y="3325156"/>
            <a:ext cx="2577729" cy="745915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424435D-1BA9-9249-AA2C-F8597780FBCB}"/>
              </a:ext>
            </a:extLst>
          </p:cNvPr>
          <p:cNvSpPr txBox="1"/>
          <p:nvPr/>
        </p:nvSpPr>
        <p:spPr>
          <a:xfrm>
            <a:off x="6423052" y="3014628"/>
            <a:ext cx="1929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recognition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81521</TotalTime>
  <Words>1880</Words>
  <Application>Microsoft Macintosh PowerPoint</Application>
  <PresentationFormat>如螢幕大小 (4:3)</PresentationFormat>
  <Paragraphs>340</Paragraphs>
  <Slides>40</Slides>
  <Notes>34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Microsoft JhengHei</vt:lpstr>
      <vt:lpstr>標楷體</vt:lpstr>
      <vt:lpstr>Arial</vt:lpstr>
      <vt:lpstr>Calibri</vt:lpstr>
      <vt:lpstr>Cambria Math</vt:lpstr>
      <vt:lpstr>Helvetica</vt:lpstr>
      <vt:lpstr>Times New Roman</vt:lpstr>
      <vt:lpstr>Wingdings</vt:lpstr>
      <vt:lpstr>Wingdings 2</vt:lpstr>
      <vt:lpstr>壁窗</vt:lpstr>
      <vt:lpstr>Fine-tuning the ResNet-based large human face feature extractor by Siamese Network</vt:lpstr>
      <vt:lpstr>Outline</vt:lpstr>
      <vt:lpstr>Introduction</vt:lpstr>
      <vt:lpstr>Related Work</vt:lpstr>
      <vt:lpstr>Related Work</vt:lpstr>
      <vt:lpstr>Related Work</vt:lpstr>
      <vt:lpstr>Method</vt:lpstr>
      <vt:lpstr>Method</vt:lpstr>
      <vt:lpstr>Method</vt:lpstr>
      <vt:lpstr>Method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recognition  </vt:lpstr>
      <vt:lpstr>Experiments of face recognition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recognition  </vt:lpstr>
      <vt:lpstr>Experiments of face recognition (cont.)</vt:lpstr>
      <vt:lpstr>Experiments of face recognition (cont.)</vt:lpstr>
      <vt:lpstr>Experiments of Face Verification (cont.)</vt:lpstr>
      <vt:lpstr>Experiments of Face Verification (cont.)</vt:lpstr>
      <vt:lpstr>Experiments</vt:lpstr>
      <vt:lpstr>Experiments</vt:lpstr>
      <vt:lpstr>Experiments</vt:lpstr>
      <vt:lpstr>Conclusion</vt:lpstr>
      <vt:lpstr>PowerPoint 簡報</vt:lpstr>
      <vt:lpstr>Experiments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4563</cp:revision>
  <dcterms:created xsi:type="dcterms:W3CDTF">2008-11-09T17:03:56Z</dcterms:created>
  <dcterms:modified xsi:type="dcterms:W3CDTF">2019-04-17T05:09:20Z</dcterms:modified>
</cp:coreProperties>
</file>